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9"/>
  </p:notesMasterIdLst>
  <p:sldIdLst>
    <p:sldId id="256" r:id="rId2"/>
    <p:sldId id="297" r:id="rId3"/>
    <p:sldId id="298" r:id="rId4"/>
    <p:sldId id="267" r:id="rId5"/>
    <p:sldId id="268" r:id="rId6"/>
    <p:sldId id="292" r:id="rId7"/>
    <p:sldId id="269" r:id="rId8"/>
    <p:sldId id="270" r:id="rId9"/>
    <p:sldId id="271" r:id="rId10"/>
    <p:sldId id="272" r:id="rId11"/>
    <p:sldId id="273" r:id="rId12"/>
    <p:sldId id="278" r:id="rId13"/>
    <p:sldId id="295" r:id="rId14"/>
    <p:sldId id="277" r:id="rId15"/>
    <p:sldId id="293" r:id="rId16"/>
    <p:sldId id="294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26" d="100"/>
          <a:sy n="126" d="100"/>
        </p:scale>
        <p:origin x="-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91775-3549-D44C-B02D-290E8F8F178F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C841C-3E43-E449-9A00-46E4ED2E0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0D064-65B1-7447-9863-74029846B581}" type="slidenum">
              <a:rPr lang="en-US"/>
              <a:pPr/>
              <a:t>6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More Virtual Field Trips.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54C71E-5650-DB48-982A-16FBAB3DC095}" type="slidenum">
              <a:rPr lang="en-US"/>
              <a:pPr/>
              <a:t>20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0D064-65B1-7447-9863-74029846B581}" type="slidenum">
              <a:rPr lang="en-US"/>
              <a:pPr/>
              <a:t>22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More Virtual Field Trips.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46676A-DE2E-E245-9B6A-EAC2F37E99A4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16BD-9328-3D4A-855A-E8156BA4D2C7}" type="slidenum">
              <a:rPr lang="en-US"/>
              <a:pPr/>
              <a:t>25</a:t>
            </a:fld>
            <a:endParaRPr lang="en-US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54C71E-5650-DB48-982A-16FBAB3DC095}" type="slidenum">
              <a:rPr lang="en-US"/>
              <a:pPr/>
              <a:t>26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06528D-A233-DD4E-B5CA-5E7D602B6EA1}" type="slidenum">
              <a:rPr lang="en-US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637CD8-A030-4541-87A6-D2D87ACE3BA8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7268CB-8A85-7D47-A33A-6C4F2386DDC6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79CE5-778D-2648-BD15-AF627BCF79C2}" type="slidenum">
              <a:rPr lang="en-US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ED388F-CC7D-EA4F-8E82-B2E69B579F42}" type="slidenum">
              <a:rPr lang="en-US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6000"/>
              </a:lnSpc>
              <a:spcBef>
                <a:spcPct val="0"/>
              </a:spcBef>
              <a:buClr>
                <a:srgbClr val="FFFFCC"/>
              </a:buClr>
            </a:pPr>
            <a:endParaRPr lang="en-US" sz="2400">
              <a:solidFill>
                <a:schemeClr val="bg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46676A-DE2E-E245-9B6A-EAC2F37E99A4}" type="slidenum">
              <a:rPr lang="en-US"/>
              <a:pPr/>
              <a:t>17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16BD-9328-3D4A-855A-E8156BA4D2C7}" type="slidenum">
              <a:rPr lang="en-US"/>
              <a:pPr/>
              <a:t>19</a:t>
            </a:fld>
            <a:endParaRPr lang="en-US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87630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752600"/>
            <a:ext cx="8382000" cy="47244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FCE19-D065-C349-84FB-83B14AE5D36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00604-04A3-A546-AEFD-BD03476C4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Teaching </a:t>
            </a:r>
            <a:r>
              <a:rPr lang="en-US" dirty="0" smtClean="0"/>
              <a:t>Executive Functioning through Talent Development and Creative Productivity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905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Susan Baum, Ph.D.</a:t>
            </a:r>
          </a:p>
          <a:p>
            <a:r>
              <a:rPr lang="en-US" dirty="0" smtClean="0"/>
              <a:t>Professor Emeritus, </a:t>
            </a:r>
          </a:p>
          <a:p>
            <a:r>
              <a:rPr lang="en-US" dirty="0" smtClean="0"/>
              <a:t>College of New </a:t>
            </a:r>
            <a:r>
              <a:rPr lang="en-US" dirty="0" smtClean="0"/>
              <a:t>Rochelle</a:t>
            </a:r>
          </a:p>
          <a:p>
            <a:r>
              <a:rPr lang="en-US" dirty="0" smtClean="0"/>
              <a:t>Director of Professional Development</a:t>
            </a:r>
          </a:p>
          <a:p>
            <a:r>
              <a:rPr lang="en-US" smtClean="0"/>
              <a:t>Bridges Academy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3"/>
          <a:srcRect l="9804" t="7576" r="9804" b="6818"/>
          <a:stretch>
            <a:fillRect/>
          </a:stretch>
        </p:blipFill>
        <p:spPr bwMode="auto">
          <a:xfrm>
            <a:off x="2209800" y="-17462"/>
            <a:ext cx="5689600" cy="585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  <a:effectLst>
            <a:outerShdw blurRad="63500" dist="38099" dir="2700000" algn="ctr" rotWithShape="0">
              <a:srgbClr val="D9EDEF">
                <a:alpha val="74998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200" b="1" i="1">
                <a:solidFill>
                  <a:schemeClr val="accent2"/>
                </a:solidFill>
                <a:ea typeface="+mj-ea"/>
                <a:cs typeface="+mj-cs"/>
              </a:rPr>
              <a:t>Instructional</a:t>
            </a:r>
            <a:r>
              <a:rPr lang="en-US" b="1" i="1">
                <a:solidFill>
                  <a:schemeClr val="accent2"/>
                </a:solidFill>
                <a:ea typeface="+mj-ea"/>
                <a:cs typeface="+mj-cs"/>
              </a:rPr>
              <a:t> Products </a:t>
            </a:r>
            <a:endParaRPr lang="en-US">
              <a:ea typeface="+mj-ea"/>
              <a:cs typeface="+mj-cs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2362200"/>
            <a:ext cx="4271963" cy="4495800"/>
          </a:xfrm>
          <a:solidFill>
            <a:srgbClr val="E0F1F2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Artistic Products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Architecture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Murals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Sculpture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Maps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Graphic Designs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Performance Products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Skits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Role playing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Dance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Mime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Interpretive Song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2362200"/>
            <a:ext cx="4271963" cy="4495800"/>
          </a:xfrm>
          <a:solidFill>
            <a:srgbClr val="F2ECFE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Spoken Products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Debates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Speeches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Demonstrations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Panel Discussions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Book Talks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Visual Products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Videos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Musical Scores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Blueprints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Diagrams/Charts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ea typeface="ＭＳ Ｐゴシック" charset="-128"/>
              </a:rPr>
              <a:t>Timelines</a:t>
            </a:r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0" y="838200"/>
            <a:ext cx="7467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u="sng">
                <a:solidFill>
                  <a:schemeClr val="accent2"/>
                </a:solidFill>
                <a:latin typeface="Times" charset="0"/>
              </a:rPr>
              <a:t>Concrete Products</a:t>
            </a:r>
            <a:r>
              <a:rPr lang="en-US" sz="2000" b="1">
                <a:solidFill>
                  <a:schemeClr val="accent2"/>
                </a:solidFill>
                <a:latin typeface="Times" charset="0"/>
              </a:rPr>
              <a:t>: Physical constructions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latin typeface="Times" charset="0"/>
              </a:rPr>
              <a:t>young people create as they investigate the representative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latin typeface="Times" charset="0"/>
              </a:rPr>
              <a:t>topics and interact with the principles, concepts and methodology of the discipline.</a:t>
            </a:r>
            <a:endParaRPr lang="en-US" sz="24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Jerusha</a:t>
            </a:r>
            <a:r>
              <a:rPr lang="en-US" dirty="0" smtClean="0"/>
              <a:t> Webster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981200"/>
            <a:ext cx="5699923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Debra’s self-regulation and EF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Seeking information </a:t>
            </a:r>
          </a:p>
          <a:p>
            <a:r>
              <a:rPr lang="en-US" dirty="0" smtClean="0"/>
              <a:t>Sequencing tasks</a:t>
            </a:r>
          </a:p>
          <a:p>
            <a:r>
              <a:rPr lang="en-US" dirty="0" smtClean="0"/>
              <a:t>Self monitoring</a:t>
            </a:r>
          </a:p>
          <a:p>
            <a:r>
              <a:rPr lang="en-US" dirty="0" smtClean="0"/>
              <a:t>Production</a:t>
            </a:r>
          </a:p>
          <a:p>
            <a:r>
              <a:rPr lang="en-US" dirty="0" smtClean="0"/>
              <a:t>Independence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 Grade Mock Trial Scenario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053" y="1600200"/>
            <a:ext cx="6209494" cy="462819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Ben’s Self regulation and EF issues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Losing things: how to keep track of materials</a:t>
            </a:r>
          </a:p>
          <a:p>
            <a:r>
              <a:rPr lang="en-US" dirty="0" smtClean="0"/>
              <a:t>Sustaining attention when task becomes boring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smtClean="0"/>
              <a:t>Self monitoring</a:t>
            </a:r>
          </a:p>
          <a:p>
            <a:r>
              <a:rPr lang="en-US" dirty="0" smtClean="0"/>
              <a:t>Presentation : showing self in best light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download?fid=Inbox&amp;mid=1_1957725_APmyo0IAAH6IR%2FU3ew22mWDKUa8&amp;pid=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152525"/>
            <a:ext cx="76104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>
                <a:latin typeface="Times New Roman" charset="0"/>
                <a:ea typeface="ＭＳ Ｐゴシック" charset="-128"/>
                <a:cs typeface="ＭＳ Ｐゴシック" charset="-128"/>
              </a:rPr>
              <a:t>Mock Trial 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152400" y="1219200"/>
            <a:ext cx="8610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1775" indent="-231775">
              <a:lnSpc>
                <a:spcPct val="115000"/>
              </a:lnSpc>
            </a:pPr>
            <a:r>
              <a:rPr lang="en-US"/>
              <a:t>Walking students through the research process</a:t>
            </a:r>
          </a:p>
          <a:p>
            <a:pPr marL="231775" indent="-231775">
              <a:lnSpc>
                <a:spcPct val="115000"/>
              </a:lnSpc>
            </a:pPr>
            <a:r>
              <a:rPr lang="en-US"/>
              <a:t>Providing an organizational system</a:t>
            </a:r>
          </a:p>
          <a:p>
            <a:pPr marL="231775" indent="-231775">
              <a:lnSpc>
                <a:spcPct val="115000"/>
              </a:lnSpc>
            </a:pPr>
            <a:r>
              <a:rPr lang="en-US"/>
              <a:t>Storing the information gathered &amp; products created…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438400"/>
            <a:ext cx="7696200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0" y="0"/>
            <a:ext cx="6078538" cy="11430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3600">
                <a:solidFill>
                  <a:schemeClr val="bg1"/>
                </a:solidFill>
              </a:rPr>
              <a:t>The Type III Project Management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Inquiry / Project-based Learning</a:t>
            </a:r>
            <a:br>
              <a:rPr lang="en-US" sz="3200"/>
            </a:br>
            <a:r>
              <a:rPr lang="en-US" sz="2400" i="1"/>
              <a:t>Helping students create products…</a:t>
            </a:r>
            <a:endParaRPr lang="en-US" sz="4400" i="1"/>
          </a:p>
        </p:txBody>
      </p:sp>
      <p:pic>
        <p:nvPicPr>
          <p:cNvPr id="6860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82913"/>
            <a:ext cx="662940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58913"/>
            <a:ext cx="6581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0"/>
            <a:ext cx="30384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0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6350" y="2438400"/>
            <a:ext cx="3829050" cy="397192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447800"/>
            <a:ext cx="7162800" cy="57054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The Wizard Project Maker</a:t>
            </a:r>
            <a:r>
              <a:rPr lang="en-US" sz="3200" baseline="30000"/>
              <a:t>TM</a:t>
            </a:r>
            <a:r>
              <a:rPr lang="en-US" sz="3200"/>
              <a:t> Step-by-Step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F5FD-7272-2843-BECE-2498754C3ED2}" type="slidenum">
              <a:rPr lang="en-US"/>
              <a:pPr/>
              <a:t>2</a:t>
            </a:fld>
            <a:endParaRPr 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1241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/>
              <a:t>EF as the Conductor of the Brain’s Orchestra</a:t>
            </a:r>
            <a:br>
              <a:rPr lang="en-US" b="1"/>
            </a:br>
            <a:r>
              <a:rPr lang="en-US" b="1"/>
              <a:t>(i.e., EF as “g”)</a:t>
            </a:r>
          </a:p>
        </p:txBody>
      </p:sp>
      <p:sp>
        <p:nvSpPr>
          <p:cNvPr id="167939" name="Oval 3"/>
          <p:cNvSpPr>
            <a:spLocks noChangeArrowheads="1"/>
          </p:cNvSpPr>
          <p:nvPr/>
        </p:nvSpPr>
        <p:spPr bwMode="auto">
          <a:xfrm>
            <a:off x="3674533" y="1906191"/>
            <a:ext cx="1585384" cy="491728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0" name="Line 4"/>
          <p:cNvSpPr>
            <a:spLocks noChangeShapeType="1"/>
          </p:cNvSpPr>
          <p:nvPr/>
        </p:nvSpPr>
        <p:spPr bwMode="auto">
          <a:xfrm>
            <a:off x="3947584" y="2397919"/>
            <a:ext cx="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4538133" y="2397919"/>
            <a:ext cx="8467" cy="7477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 flipH="1">
            <a:off x="3077633" y="2376487"/>
            <a:ext cx="1049867" cy="169187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3" name="Line 7"/>
          <p:cNvSpPr>
            <a:spLocks noChangeShapeType="1"/>
          </p:cNvSpPr>
          <p:nvPr/>
        </p:nvSpPr>
        <p:spPr bwMode="auto">
          <a:xfrm>
            <a:off x="5173133" y="2256235"/>
            <a:ext cx="1837267" cy="12049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4" name="Line 8"/>
          <p:cNvSpPr>
            <a:spLocks noChangeShapeType="1"/>
          </p:cNvSpPr>
          <p:nvPr/>
        </p:nvSpPr>
        <p:spPr bwMode="auto">
          <a:xfrm>
            <a:off x="4919134" y="2362200"/>
            <a:ext cx="1090084" cy="169187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5" name="Line 9"/>
          <p:cNvSpPr>
            <a:spLocks noChangeShapeType="1"/>
          </p:cNvSpPr>
          <p:nvPr/>
        </p:nvSpPr>
        <p:spPr bwMode="auto">
          <a:xfrm flipH="1">
            <a:off x="1917701" y="2256235"/>
            <a:ext cx="1807633" cy="11358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19033" y="2002632"/>
            <a:ext cx="427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EF</a:t>
            </a:r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auto">
          <a:xfrm>
            <a:off x="1416051" y="3392091"/>
            <a:ext cx="1001183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8" name="Rectangle 12"/>
          <p:cNvSpPr>
            <a:spLocks noChangeArrowheads="1"/>
          </p:cNvSpPr>
          <p:nvPr/>
        </p:nvSpPr>
        <p:spPr bwMode="auto">
          <a:xfrm>
            <a:off x="2575985" y="4068366"/>
            <a:ext cx="1001183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5507567" y="4043363"/>
            <a:ext cx="1001184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50" name="Rectangle 14"/>
          <p:cNvSpPr>
            <a:spLocks noChangeArrowheads="1"/>
          </p:cNvSpPr>
          <p:nvPr/>
        </p:nvSpPr>
        <p:spPr bwMode="auto">
          <a:xfrm>
            <a:off x="4044951" y="3145632"/>
            <a:ext cx="1001183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51" name="Rectangle 15"/>
          <p:cNvSpPr>
            <a:spLocks noChangeArrowheads="1"/>
          </p:cNvSpPr>
          <p:nvPr/>
        </p:nvSpPr>
        <p:spPr bwMode="auto">
          <a:xfrm>
            <a:off x="6754284" y="3461147"/>
            <a:ext cx="1001183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52" name="Rectangle 16"/>
          <p:cNvSpPr>
            <a:spLocks noChangeArrowheads="1"/>
          </p:cNvSpPr>
          <p:nvPr/>
        </p:nvSpPr>
        <p:spPr bwMode="auto">
          <a:xfrm>
            <a:off x="2336800" y="5038726"/>
            <a:ext cx="1001184" cy="42267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3661834" y="5136357"/>
            <a:ext cx="1877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/>
              <a:t>=Cognitive Ability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760538"/>
            <a:ext cx="7477125" cy="433546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0"/>
            <a:ext cx="6078538" cy="11430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The Wizard Project Maker</a:t>
            </a:r>
            <a:r>
              <a:rPr lang="en-US" sz="3200" baseline="30000">
                <a:solidFill>
                  <a:schemeClr val="bg1"/>
                </a:solidFill>
              </a:rPr>
              <a:t>TM</a:t>
            </a:r>
            <a:r>
              <a:rPr lang="en-US" sz="3200">
                <a:solidFill>
                  <a:schemeClr val="bg1"/>
                </a:solidFill>
              </a:rPr>
              <a:t> Step-by-Step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3"/>
          <a:srcRect l="49374" t="38281" r="11874" b="20313"/>
          <a:stretch>
            <a:fillRect/>
          </a:stretch>
        </p:blipFill>
        <p:spPr bwMode="auto">
          <a:xfrm>
            <a:off x="1828800" y="1717675"/>
            <a:ext cx="556260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381000" y="1397000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The Enrichment Triad Model</a:t>
            </a:r>
          </a:p>
        </p:txBody>
      </p:sp>
      <p:sp>
        <p:nvSpPr>
          <p:cNvPr id="119812" name="Oval 4"/>
          <p:cNvSpPr>
            <a:spLocks noChangeArrowheads="1"/>
          </p:cNvSpPr>
          <p:nvPr/>
        </p:nvSpPr>
        <p:spPr bwMode="auto">
          <a:xfrm>
            <a:off x="2133600" y="4003675"/>
            <a:ext cx="4953000" cy="1371600"/>
          </a:xfrm>
          <a:prstGeom prst="ellips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Motivating Real-world Impacts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152400" y="1219200"/>
            <a:ext cx="8610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1775" indent="-231775">
              <a:lnSpc>
                <a:spcPct val="115000"/>
              </a:lnSpc>
            </a:pPr>
            <a:r>
              <a:rPr lang="en-US"/>
              <a:t>Walking students through the research process</a:t>
            </a:r>
          </a:p>
          <a:p>
            <a:pPr marL="231775" indent="-231775">
              <a:lnSpc>
                <a:spcPct val="115000"/>
              </a:lnSpc>
            </a:pPr>
            <a:r>
              <a:rPr lang="en-US"/>
              <a:t>Providing an organizational system</a:t>
            </a:r>
          </a:p>
          <a:p>
            <a:pPr marL="231775" indent="-231775">
              <a:lnSpc>
                <a:spcPct val="115000"/>
              </a:lnSpc>
            </a:pPr>
            <a:r>
              <a:rPr lang="en-US"/>
              <a:t>Storing the information gathered &amp; products created…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438400"/>
            <a:ext cx="7696200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0" y="0"/>
            <a:ext cx="6078538" cy="11430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3600">
                <a:solidFill>
                  <a:schemeClr val="bg1"/>
                </a:solidFill>
              </a:rPr>
              <a:t>The Type III Project Management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Inquiry / Project-based Learning</a:t>
            </a:r>
            <a:br>
              <a:rPr lang="en-US" sz="3200"/>
            </a:br>
            <a:r>
              <a:rPr lang="en-US" sz="2400" i="1"/>
              <a:t>Helping students create products…</a:t>
            </a:r>
            <a:endParaRPr lang="en-US" sz="4400" i="1"/>
          </a:p>
        </p:txBody>
      </p:sp>
      <p:pic>
        <p:nvPicPr>
          <p:cNvPr id="6860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82913"/>
            <a:ext cx="662940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58913"/>
            <a:ext cx="6581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0"/>
            <a:ext cx="30384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0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6350" y="2438400"/>
            <a:ext cx="3829050" cy="397192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447800"/>
            <a:ext cx="7162800" cy="57054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The Wizard Project Maker</a:t>
            </a:r>
            <a:r>
              <a:rPr lang="en-US" sz="3200" baseline="30000"/>
              <a:t>TM</a:t>
            </a:r>
            <a:r>
              <a:rPr lang="en-US" sz="3200"/>
              <a:t> Step-by-Step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760538"/>
            <a:ext cx="7477125" cy="433546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0"/>
            <a:ext cx="6078538" cy="11430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3200">
                <a:solidFill>
                  <a:schemeClr val="bg1"/>
                </a:solidFill>
              </a:rPr>
              <a:t>The Wizard Project Maker</a:t>
            </a:r>
            <a:r>
              <a:rPr lang="en-US" sz="3200" baseline="30000">
                <a:solidFill>
                  <a:schemeClr val="bg1"/>
                </a:solidFill>
              </a:rPr>
              <a:t>TM</a:t>
            </a:r>
            <a:r>
              <a:rPr lang="en-US" sz="3200">
                <a:solidFill>
                  <a:schemeClr val="bg1"/>
                </a:solidFill>
              </a:rPr>
              <a:t> Step-by-Step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Edward Hallowel (2006)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I have learned first and foremost to look for interests, talents, strengths, shades of strengths or the mere suggestion of a talent.</a:t>
            </a:r>
          </a:p>
          <a:p>
            <a:pPr algn="ctr"/>
            <a:r>
              <a:rPr lang="en-US" dirty="0"/>
              <a:t>Knowing that a person builds a happy and successful life not on remediated weaknesses but on developed strengths, I have learned to place those strengths at the top of what matters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Information processing model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26670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Times New Roman" charset="0"/>
              </a:rPr>
              <a:t>Attention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Novelty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Intensity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Personalized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Relevance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Symbol System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(Multiple Intelligence)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57200" y="1752600"/>
            <a:ext cx="1600200" cy="609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1219200" y="24384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219200" y="46482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276600" y="1676400"/>
            <a:ext cx="3810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FF00"/>
                </a:solidFill>
                <a:latin typeface="Times New Roman" charset="0"/>
              </a:rPr>
              <a:t>Sensory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FF00"/>
                </a:solidFill>
                <a:latin typeface="Times New Roman" charset="0"/>
              </a:rPr>
              <a:t>Input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276600" y="1676400"/>
            <a:ext cx="381000" cy="45720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886200" y="5334000"/>
            <a:ext cx="1676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FF00"/>
                </a:solidFill>
                <a:latin typeface="Times New Roman" charset="0"/>
              </a:rPr>
              <a:t>Auditory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FF00"/>
                </a:solidFill>
                <a:latin typeface="Times New Roman" charset="0"/>
              </a:rPr>
              <a:t>Visual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FF00"/>
                </a:solidFill>
                <a:latin typeface="Times New Roman" charset="0"/>
              </a:rPr>
              <a:t>Kinesthetic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3810000" y="5562600"/>
            <a:ext cx="0" cy="9144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3810000" y="5562600"/>
            <a:ext cx="1524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3810000" y="6019800"/>
            <a:ext cx="1524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3810000" y="6477000"/>
            <a:ext cx="1524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3429000" y="6248400"/>
            <a:ext cx="0" cy="1524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3429000" y="6400800"/>
            <a:ext cx="3810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2133600" y="2057400"/>
            <a:ext cx="990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4495800" y="1752600"/>
            <a:ext cx="2133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CCFF"/>
                </a:solidFill>
                <a:latin typeface="Times New Roman" charset="0"/>
              </a:rPr>
              <a:t>Working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CCFF"/>
                </a:solidFill>
                <a:latin typeface="Times New Roman" charset="0"/>
              </a:rPr>
              <a:t>Memory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4419600" y="1600200"/>
            <a:ext cx="1524000" cy="1219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4953000" y="2819400"/>
            <a:ext cx="381000" cy="152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srgbClr val="FFFF99"/>
              </a:solidFill>
              <a:latin typeface="Times New Roman" charset="0"/>
            </a:endParaRP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6934200" y="3429000"/>
            <a:ext cx="1752600" cy="228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6781800" y="4114800"/>
            <a:ext cx="381000" cy="3048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5029200" y="40386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3333CC"/>
                </a:solidFill>
                <a:latin typeface="Times New Roman" charset="0"/>
              </a:rPr>
              <a:t>Understanding</a:t>
            </a:r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4953000" y="28956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4953000" y="4419600"/>
            <a:ext cx="198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5334000" y="2895600"/>
            <a:ext cx="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5334000" y="41148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7162800" y="4267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CC00CC"/>
                </a:solidFill>
                <a:latin typeface="Times New Roman" charset="0"/>
              </a:rPr>
              <a:t>Memory</a:t>
            </a: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6858000" y="1676400"/>
            <a:ext cx="1981200" cy="1219200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6934200" y="2057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CC"/>
                </a:solidFill>
                <a:latin typeface="Times New Roman" charset="0"/>
              </a:rPr>
              <a:t>Expression</a:t>
            </a:r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V="1">
            <a:off x="7772400" y="29718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5410200" y="4953000"/>
            <a:ext cx="2895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charset="2"/>
              <a:buChar char="Ø"/>
            </a:pPr>
            <a:r>
              <a:rPr lang="en-US" sz="2000">
                <a:solidFill>
                  <a:srgbClr val="3333CC"/>
                </a:solidFill>
                <a:latin typeface="Times New Roman" charset="0"/>
              </a:rPr>
              <a:t>Application</a:t>
            </a:r>
          </a:p>
          <a:p>
            <a:pPr>
              <a:spcBef>
                <a:spcPct val="50000"/>
              </a:spcBef>
              <a:buFont typeface="Wingdings" charset="2"/>
              <a:buChar char="Ø"/>
            </a:pPr>
            <a:r>
              <a:rPr lang="en-US" sz="2000">
                <a:solidFill>
                  <a:srgbClr val="3333CC"/>
                </a:solidFill>
                <a:latin typeface="Times New Roman" charset="0"/>
              </a:rPr>
              <a:t>Critical &amp;              creative thinking</a:t>
            </a:r>
          </a:p>
          <a:p>
            <a:pPr>
              <a:spcBef>
                <a:spcPct val="50000"/>
              </a:spcBef>
              <a:buFont typeface="Wingdings" charset="2"/>
              <a:buChar char="Ø"/>
            </a:pPr>
            <a:r>
              <a:rPr lang="en-US" sz="2000">
                <a:solidFill>
                  <a:srgbClr val="3333CC"/>
                </a:solidFill>
                <a:latin typeface="Times New Roman" charset="0"/>
              </a:rPr>
              <a:t>Generalization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5943600" y="4495800"/>
            <a:ext cx="0" cy="4572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3733800" y="20574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5989318" y="1988818"/>
            <a:ext cx="792481" cy="4571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V="1">
            <a:off x="5943600" y="2407918"/>
            <a:ext cx="838200" cy="4571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200" y="-457200"/>
            <a:ext cx="10058400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 Tasks </a:t>
            </a:r>
            <a:r>
              <a:rPr lang="en-US" dirty="0"/>
              <a:t>That Require EF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sz="2800" dirty="0"/>
              <a:t>Managing oneself (i.e. getting dressed and ready for school)</a:t>
            </a:r>
          </a:p>
          <a:p>
            <a:pPr eaLnBrk="1" hangingPunct="1"/>
            <a:r>
              <a:rPr lang="en-US" sz="2800" dirty="0"/>
              <a:t>Prioritizing, starting, sustaining, shifting, stopping activities (i.e. managing homework especially long term projects)</a:t>
            </a:r>
          </a:p>
          <a:p>
            <a:pPr eaLnBrk="1" hangingPunct="1"/>
            <a:r>
              <a:rPr lang="en-US" sz="2800" dirty="0"/>
              <a:t>Using memory without specific guidance from others (i.e. remembering backpack, lunch, musical instrument for a day at school)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Sequencing tasks</a:t>
            </a:r>
          </a:p>
          <a:p>
            <a:pPr eaLnBrk="1" hangingPunct="1"/>
            <a:r>
              <a:rPr lang="en-US" sz="2800" dirty="0" smtClean="0"/>
              <a:t>Monitoring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3"/>
          <a:srcRect l="49374" t="38281" r="11874" b="20313"/>
          <a:stretch>
            <a:fillRect/>
          </a:stretch>
        </p:blipFill>
        <p:spPr bwMode="auto">
          <a:xfrm>
            <a:off x="1828800" y="1717675"/>
            <a:ext cx="556260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381000" y="1397000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The Enrichment Triad Model</a:t>
            </a:r>
          </a:p>
        </p:txBody>
      </p:sp>
      <p:sp>
        <p:nvSpPr>
          <p:cNvPr id="119812" name="Oval 4"/>
          <p:cNvSpPr>
            <a:spLocks noChangeArrowheads="1"/>
          </p:cNvSpPr>
          <p:nvPr/>
        </p:nvSpPr>
        <p:spPr bwMode="auto">
          <a:xfrm>
            <a:off x="2133600" y="4003675"/>
            <a:ext cx="4953000" cy="1371600"/>
          </a:xfrm>
          <a:prstGeom prst="ellips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Motivating Real-world Impacts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hlink">
                <a:alpha val="74998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>
                <a:solidFill>
                  <a:schemeClr val="accent2"/>
                </a:solidFill>
                <a:latin typeface="Times New Roman" pitchFamily="-65" charset="0"/>
              </a:rPr>
              <a:t>WHAT MAKES TYPE III?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2209800" y="19812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Times New Roman" charset="0"/>
              </a:rPr>
              <a:t>Problem,  issue, or need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4191000" y="1905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charset="0"/>
              </a:rPr>
              <a:t>Method</a:t>
            </a:r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2133600" y="1143000"/>
            <a:ext cx="2819400" cy="2438400"/>
          </a:xfrm>
          <a:prstGeom prst="ellips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 b="1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4038600" y="1143000"/>
            <a:ext cx="2819400" cy="24384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3124200" y="2362200"/>
            <a:ext cx="2819400" cy="2438400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08" name="Oval 8"/>
          <p:cNvSpPr>
            <a:spLocks noChangeArrowheads="1"/>
          </p:cNvSpPr>
          <p:nvPr/>
        </p:nvSpPr>
        <p:spPr bwMode="auto">
          <a:xfrm>
            <a:off x="3656013" y="5562600"/>
            <a:ext cx="1901825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2200" b="1">
                <a:latin typeface="Times New Roman" charset="0"/>
              </a:rPr>
              <a:t>U</a:t>
            </a:r>
          </a:p>
        </p:txBody>
      </p:sp>
      <p:sp>
        <p:nvSpPr>
          <p:cNvPr id="179209" name="Oval 9"/>
          <p:cNvSpPr>
            <a:spLocks noChangeArrowheads="1"/>
          </p:cNvSpPr>
          <p:nvPr/>
        </p:nvSpPr>
        <p:spPr bwMode="auto">
          <a:xfrm rot="2880000">
            <a:off x="3697287" y="5522913"/>
            <a:ext cx="1901825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10" name="Oval 10"/>
          <p:cNvSpPr>
            <a:spLocks noChangeArrowheads="1"/>
          </p:cNvSpPr>
          <p:nvPr/>
        </p:nvSpPr>
        <p:spPr bwMode="auto">
          <a:xfrm rot="-3120000">
            <a:off x="3697287" y="5522913"/>
            <a:ext cx="1901825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4800600" y="5105400"/>
            <a:ext cx="3048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charset="0"/>
              </a:rPr>
              <a:t>A</a:t>
            </a:r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4495800" y="5562600"/>
            <a:ext cx="304800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latin typeface="Times New Roman" charset="0"/>
              </a:rPr>
              <a:t>C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4114800" y="5181600"/>
            <a:ext cx="320675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latin typeface="Times New Roman" charset="0"/>
              </a:rPr>
              <a:t>I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5029200" y="5562600"/>
            <a:ext cx="381000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latin typeface="Times New Roman" charset="0"/>
              </a:rPr>
              <a:t>C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4114800" y="6019800"/>
            <a:ext cx="381000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latin typeface="Times New Roman" charset="0"/>
              </a:rPr>
              <a:t>T</a:t>
            </a:r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4876800" y="6019800"/>
            <a:ext cx="381000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latin typeface="Times New Roman" charset="0"/>
              </a:rPr>
              <a:t>P</a:t>
            </a:r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5394325" y="1941513"/>
            <a:ext cx="1082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Product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3886200" y="3886200"/>
            <a:ext cx="1654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Audience</a:t>
            </a: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3352800" y="289560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Purpose</a:t>
            </a:r>
          </a:p>
        </p:txBody>
      </p: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4876800" y="2667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Impact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839200" cy="1600200"/>
          </a:xfrm>
        </p:spPr>
        <p:txBody>
          <a:bodyPr/>
          <a:lstStyle/>
          <a:p>
            <a:pPr algn="l" eaLnBrk="1" hangingPunct="1"/>
            <a:r>
              <a:rPr lang="en-US" sz="3200">
                <a:latin typeface="Comic Sans MS" charset="0"/>
              </a:rPr>
              <a:t>What makes a Type III qualitatively different from a typical school assignment?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711200" y="34290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914400" y="360045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33400" y="2827338"/>
            <a:ext cx="612616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800" b="1" dirty="0">
                <a:latin typeface="Comic Sans MS" charset="0"/>
              </a:rPr>
              <a:t>1.</a:t>
            </a:r>
            <a:r>
              <a:rPr lang="en-US" sz="2800" b="1" dirty="0">
                <a:solidFill>
                  <a:schemeClr val="tx2"/>
                </a:solidFill>
                <a:latin typeface="Comic Sans MS" charset="0"/>
              </a:rPr>
              <a:t>  </a:t>
            </a:r>
            <a:r>
              <a:rPr lang="en-US" sz="2800" b="1" dirty="0">
                <a:latin typeface="Comic Sans MS" charset="0"/>
              </a:rPr>
              <a:t>Personalization of the problem</a:t>
            </a:r>
            <a:endParaRPr lang="en-US" sz="2800" b="1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295400" y="3673475"/>
            <a:ext cx="71405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Comic Sans MS" charset="0"/>
              </a:rPr>
              <a:t>2.  Use of authentic methodology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209800" y="4587875"/>
            <a:ext cx="66294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800" b="1" dirty="0">
                <a:latin typeface="Comic Sans MS" charset="0"/>
              </a:rPr>
              <a:t>3.  Developed to have an impact on 	a real audience (other than or 	in addition to the teacher)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96875" y="146050"/>
            <a:ext cx="6599238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D9EDEF">
                <a:alpha val="74998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3600" b="1">
                <a:solidFill>
                  <a:srgbClr val="003300"/>
                </a:solidFill>
                <a:latin typeface="Comic Sans MS" pitchFamily="-65" charset="0"/>
              </a:rPr>
              <a:t>What makes a problem real?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utoUpdateAnimBg="0"/>
      <p:bldP spid="62470" grpId="0" autoUpdateAnimBg="0"/>
      <p:bldP spid="6247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0"/>
            <a:ext cx="8077200" cy="7086600"/>
            <a:chOff x="240" y="0"/>
            <a:chExt cx="5088" cy="4464"/>
          </a:xfrm>
        </p:grpSpPr>
        <p:sp>
          <p:nvSpPr>
            <p:cNvPr id="181269" name="Oval 3"/>
            <p:cNvSpPr>
              <a:spLocks noChangeArrowheads="1"/>
            </p:cNvSpPr>
            <p:nvPr/>
          </p:nvSpPr>
          <p:spPr bwMode="auto">
            <a:xfrm>
              <a:off x="240" y="0"/>
              <a:ext cx="5088" cy="4464"/>
            </a:xfrm>
            <a:prstGeom prst="ellipse">
              <a:avLst/>
            </a:prstGeom>
            <a:solidFill>
              <a:srgbClr val="FF66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8127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624" y="192"/>
              <a:ext cx="4320" cy="273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071725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  <a:ea typeface="Arial Black"/>
                  <a:cs typeface="Arial Black"/>
                </a:rPr>
                <a:t>Finding Appropriate Outlets For Students' Work</a:t>
              </a:r>
            </a:p>
          </p:txBody>
        </p:sp>
        <p:sp>
          <p:nvSpPr>
            <p:cNvPr id="181271" name="WordArt 5"/>
            <p:cNvSpPr>
              <a:spLocks noChangeArrowheads="1" noChangeShapeType="1" noTextEdit="1"/>
            </p:cNvSpPr>
            <p:nvPr/>
          </p:nvSpPr>
          <p:spPr bwMode="auto">
            <a:xfrm rot="-228844">
              <a:off x="721" y="1679"/>
              <a:ext cx="4318" cy="2496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  <a:ea typeface="Arial Black"/>
                  <a:cs typeface="Arial Black"/>
                </a:rPr>
                <a:t>Finding Appropriate Audiences for Students' Work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81075" y="465138"/>
            <a:ext cx="6943725" cy="5942012"/>
            <a:chOff x="618" y="293"/>
            <a:chExt cx="4374" cy="3743"/>
          </a:xfrm>
        </p:grpSpPr>
        <p:sp>
          <p:nvSpPr>
            <p:cNvPr id="181266" name="Oval 7"/>
            <p:cNvSpPr>
              <a:spLocks noChangeArrowheads="1"/>
            </p:cNvSpPr>
            <p:nvPr/>
          </p:nvSpPr>
          <p:spPr bwMode="auto">
            <a:xfrm rot="-278815">
              <a:off x="618" y="293"/>
              <a:ext cx="4374" cy="3743"/>
            </a:xfrm>
            <a:prstGeom prst="ellipse">
              <a:avLst/>
            </a:prstGeom>
            <a:solidFill>
              <a:schemeClr val="hlink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267" name="WordArt 8"/>
            <p:cNvSpPr>
              <a:spLocks noChangeArrowheads="1" noChangeShapeType="1" noTextEdit="1"/>
            </p:cNvSpPr>
            <p:nvPr/>
          </p:nvSpPr>
          <p:spPr bwMode="auto">
            <a:xfrm rot="-228844">
              <a:off x="1536" y="2883"/>
              <a:ext cx="2782" cy="100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Arial Black"/>
                  <a:ea typeface="Arial Black"/>
                  <a:cs typeface="Arial Black"/>
                </a:rPr>
                <a:t>Manicure, Revise, Rewrite, Polish Product</a:t>
              </a:r>
            </a:p>
          </p:txBody>
        </p:sp>
        <p:sp>
          <p:nvSpPr>
            <p:cNvPr id="181268" name="WordArt 9"/>
            <p:cNvSpPr>
              <a:spLocks noChangeArrowheads="1" noChangeShapeType="1" noTextEdit="1"/>
            </p:cNvSpPr>
            <p:nvPr/>
          </p:nvSpPr>
          <p:spPr bwMode="auto">
            <a:xfrm>
              <a:off x="864" y="480"/>
              <a:ext cx="3888" cy="278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107036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Arial Black"/>
                  <a:ea typeface="Arial Black"/>
                  <a:cs typeface="Arial Black"/>
                </a:rPr>
                <a:t>Feedback, Encouragement, Editorial Assistance, Shoulder to Cry on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524000" y="914400"/>
            <a:ext cx="5867400" cy="5105400"/>
            <a:chOff x="960" y="576"/>
            <a:chExt cx="3696" cy="3216"/>
          </a:xfrm>
        </p:grpSpPr>
        <p:sp>
          <p:nvSpPr>
            <p:cNvPr id="181263" name="Oval 11"/>
            <p:cNvSpPr>
              <a:spLocks noChangeArrowheads="1"/>
            </p:cNvSpPr>
            <p:nvPr/>
          </p:nvSpPr>
          <p:spPr bwMode="auto">
            <a:xfrm>
              <a:off x="960" y="576"/>
              <a:ext cx="3696" cy="3216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26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680" y="864"/>
              <a:ext cx="2448" cy="110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  <a:ea typeface="Arial Black"/>
                  <a:cs typeface="Arial Black"/>
                </a:rPr>
                <a:t>Human and Material Resources--Teacher as</a:t>
              </a:r>
            </a:p>
            <a:p>
              <a:pPr algn="ctr"/>
              <a:r>
                <a:rPr lang="en-US" sz="1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  <a:ea typeface="Arial Black"/>
                  <a:cs typeface="Arial Black"/>
                </a:rPr>
                <a:t>a Managerial Assistant</a:t>
              </a:r>
            </a:p>
          </p:txBody>
        </p:sp>
        <p:sp>
          <p:nvSpPr>
            <p:cNvPr id="181265" name="WordArt 13"/>
            <p:cNvSpPr>
              <a:spLocks noChangeArrowheads="1" noChangeShapeType="1" noTextEdit="1"/>
            </p:cNvSpPr>
            <p:nvPr/>
          </p:nvSpPr>
          <p:spPr bwMode="auto">
            <a:xfrm rot="-228844">
              <a:off x="1774" y="2783"/>
              <a:ext cx="2261" cy="811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  <a:ea typeface="Arial Black"/>
                  <a:cs typeface="Arial Black"/>
                </a:rPr>
                <a:t>Focus on the Methodology or How---</a:t>
              </a:r>
            </a:p>
            <a:p>
              <a:pPr algn="ctr"/>
              <a:r>
                <a:rPr lang="en-US" sz="14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  <a:ea typeface="Arial Black"/>
                  <a:cs typeface="Arial Black"/>
                </a:rPr>
                <a:t>To-Do-It in a Particular Field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2362200" y="1676400"/>
            <a:ext cx="4267200" cy="3733800"/>
            <a:chOff x="1488" y="1056"/>
            <a:chExt cx="2688" cy="2352"/>
          </a:xfrm>
        </p:grpSpPr>
        <p:sp>
          <p:nvSpPr>
            <p:cNvPr id="181259" name="Oval 15"/>
            <p:cNvSpPr>
              <a:spLocks noChangeArrowheads="1"/>
            </p:cNvSpPr>
            <p:nvPr/>
          </p:nvSpPr>
          <p:spPr bwMode="auto">
            <a:xfrm>
              <a:off x="1488" y="1056"/>
              <a:ext cx="2688" cy="2352"/>
            </a:xfrm>
            <a:prstGeom prst="ellipse">
              <a:avLst/>
            </a:prstGeom>
            <a:solidFill>
              <a:srgbClr val="0066FF"/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260" name="Text Box 16"/>
            <p:cNvSpPr txBox="1">
              <a:spLocks noChangeArrowheads="1"/>
            </p:cNvSpPr>
            <p:nvPr/>
          </p:nvSpPr>
          <p:spPr bwMode="auto">
            <a:xfrm>
              <a:off x="1728" y="2494"/>
              <a:ext cx="960" cy="67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bg1"/>
                  </a:solidFill>
                </a:rPr>
                <a:t>Interview with Resource Teacher</a:t>
              </a:r>
            </a:p>
          </p:txBody>
        </p:sp>
        <p:sp>
          <p:nvSpPr>
            <p:cNvPr id="181261" name="Text Box 17"/>
            <p:cNvSpPr txBox="1">
              <a:spLocks noChangeArrowheads="1"/>
            </p:cNvSpPr>
            <p:nvPr/>
          </p:nvSpPr>
          <p:spPr bwMode="auto">
            <a:xfrm>
              <a:off x="2976" y="2400"/>
              <a:ext cx="1056" cy="82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bg1"/>
                  </a:solidFill>
                </a:rPr>
                <a:t>Begin Development of Management Plan</a:t>
              </a:r>
            </a:p>
          </p:txBody>
        </p:sp>
        <p:sp>
          <p:nvSpPr>
            <p:cNvPr id="181262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2016" y="1152"/>
              <a:ext cx="1584" cy="81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  <a:ea typeface="Arial Black"/>
                  <a:cs typeface="Arial Black"/>
                </a:rPr>
                <a:t>Problem Finding and Focusing</a:t>
              </a: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276600" y="1905000"/>
            <a:ext cx="2286000" cy="2438400"/>
            <a:chOff x="2064" y="1200"/>
            <a:chExt cx="1440" cy="1536"/>
          </a:xfrm>
        </p:grpSpPr>
        <p:sp>
          <p:nvSpPr>
            <p:cNvPr id="181257" name="Litebulb"/>
            <p:cNvSpPr>
              <a:spLocks noEditPoints="1" noChangeArrowheads="1"/>
            </p:cNvSpPr>
            <p:nvPr/>
          </p:nvSpPr>
          <p:spPr bwMode="auto">
            <a:xfrm>
              <a:off x="2064" y="1200"/>
              <a:ext cx="1440" cy="1536"/>
            </a:xfrm>
            <a:custGeom>
              <a:avLst/>
              <a:gdLst>
                <a:gd name="T0" fmla="*/ 720 w 21600"/>
                <a:gd name="T1" fmla="*/ 0 h 21600"/>
                <a:gd name="T2" fmla="*/ 1440 w 21600"/>
                <a:gd name="T3" fmla="*/ 553 h 21600"/>
                <a:gd name="T4" fmla="*/ 0 w 21600"/>
                <a:gd name="T5" fmla="*/ 553 h 21600"/>
                <a:gd name="T6" fmla="*/ 720 w 21600"/>
                <a:gd name="T7" fmla="*/ 15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555 w 21600"/>
                <a:gd name="T13" fmla="*/ 2194 h 21600"/>
                <a:gd name="T14" fmla="*/ 18270 w 21600"/>
                <a:gd name="T15" fmla="*/ 928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25" y="21723"/>
                  </a:moveTo>
                  <a:lnTo>
                    <a:pt x="11215" y="21723"/>
                  </a:lnTo>
                  <a:lnTo>
                    <a:pt x="11552" y="21688"/>
                  </a:lnTo>
                  <a:lnTo>
                    <a:pt x="11916" y="21617"/>
                  </a:lnTo>
                  <a:lnTo>
                    <a:pt x="12253" y="21547"/>
                  </a:lnTo>
                  <a:lnTo>
                    <a:pt x="12617" y="21441"/>
                  </a:lnTo>
                  <a:lnTo>
                    <a:pt x="12902" y="21317"/>
                  </a:lnTo>
                  <a:lnTo>
                    <a:pt x="13162" y="21176"/>
                  </a:lnTo>
                  <a:lnTo>
                    <a:pt x="13396" y="21000"/>
                  </a:lnTo>
                  <a:lnTo>
                    <a:pt x="13655" y="20841"/>
                  </a:lnTo>
                  <a:lnTo>
                    <a:pt x="13863" y="20629"/>
                  </a:lnTo>
                  <a:lnTo>
                    <a:pt x="14045" y="20435"/>
                  </a:lnTo>
                  <a:lnTo>
                    <a:pt x="14200" y="20223"/>
                  </a:lnTo>
                  <a:lnTo>
                    <a:pt x="14356" y="19994"/>
                  </a:lnTo>
                  <a:lnTo>
                    <a:pt x="14460" y="19747"/>
                  </a:lnTo>
                  <a:lnTo>
                    <a:pt x="14512" y="19482"/>
                  </a:lnTo>
                  <a:lnTo>
                    <a:pt x="14512" y="19235"/>
                  </a:lnTo>
                  <a:lnTo>
                    <a:pt x="14512" y="19147"/>
                  </a:lnTo>
                  <a:lnTo>
                    <a:pt x="14512" y="18900"/>
                  </a:lnTo>
                  <a:lnTo>
                    <a:pt x="14512" y="18529"/>
                  </a:lnTo>
                  <a:lnTo>
                    <a:pt x="14512" y="18052"/>
                  </a:lnTo>
                  <a:lnTo>
                    <a:pt x="14512" y="17505"/>
                  </a:lnTo>
                  <a:lnTo>
                    <a:pt x="14512" y="16976"/>
                  </a:lnTo>
                  <a:lnTo>
                    <a:pt x="14512" y="16464"/>
                  </a:lnTo>
                  <a:lnTo>
                    <a:pt x="14512" y="15952"/>
                  </a:lnTo>
                  <a:lnTo>
                    <a:pt x="14512" y="15758"/>
                  </a:lnTo>
                  <a:lnTo>
                    <a:pt x="14616" y="15547"/>
                  </a:lnTo>
                  <a:lnTo>
                    <a:pt x="14694" y="15352"/>
                  </a:lnTo>
                  <a:lnTo>
                    <a:pt x="14798" y="15141"/>
                  </a:lnTo>
                  <a:lnTo>
                    <a:pt x="15161" y="14735"/>
                  </a:lnTo>
                  <a:lnTo>
                    <a:pt x="15602" y="14329"/>
                  </a:lnTo>
                  <a:lnTo>
                    <a:pt x="16745" y="13552"/>
                  </a:lnTo>
                  <a:lnTo>
                    <a:pt x="18043" y="12670"/>
                  </a:lnTo>
                  <a:lnTo>
                    <a:pt x="18744" y="12194"/>
                  </a:lnTo>
                  <a:lnTo>
                    <a:pt x="19341" y="11647"/>
                  </a:lnTo>
                  <a:lnTo>
                    <a:pt x="19938" y="11099"/>
                  </a:lnTo>
                  <a:lnTo>
                    <a:pt x="20483" y="10464"/>
                  </a:lnTo>
                  <a:lnTo>
                    <a:pt x="20743" y="10164"/>
                  </a:lnTo>
                  <a:lnTo>
                    <a:pt x="20950" y="9794"/>
                  </a:lnTo>
                  <a:lnTo>
                    <a:pt x="21132" y="9441"/>
                  </a:lnTo>
                  <a:lnTo>
                    <a:pt x="21288" y="9035"/>
                  </a:lnTo>
                  <a:lnTo>
                    <a:pt x="21444" y="8664"/>
                  </a:lnTo>
                  <a:lnTo>
                    <a:pt x="21548" y="8223"/>
                  </a:lnTo>
                  <a:lnTo>
                    <a:pt x="21600" y="7782"/>
                  </a:lnTo>
                  <a:lnTo>
                    <a:pt x="21600" y="7341"/>
                  </a:lnTo>
                  <a:lnTo>
                    <a:pt x="21600" y="6935"/>
                  </a:lnTo>
                  <a:lnTo>
                    <a:pt x="21548" y="6564"/>
                  </a:lnTo>
                  <a:lnTo>
                    <a:pt x="21496" y="6229"/>
                  </a:lnTo>
                  <a:lnTo>
                    <a:pt x="21392" y="5858"/>
                  </a:lnTo>
                  <a:lnTo>
                    <a:pt x="21288" y="5523"/>
                  </a:lnTo>
                  <a:lnTo>
                    <a:pt x="21132" y="5135"/>
                  </a:lnTo>
                  <a:lnTo>
                    <a:pt x="20950" y="4800"/>
                  </a:lnTo>
                  <a:lnTo>
                    <a:pt x="20743" y="4464"/>
                  </a:lnTo>
                  <a:lnTo>
                    <a:pt x="20535" y="4164"/>
                  </a:lnTo>
                  <a:lnTo>
                    <a:pt x="20301" y="3847"/>
                  </a:lnTo>
                  <a:lnTo>
                    <a:pt x="20042" y="3547"/>
                  </a:lnTo>
                  <a:lnTo>
                    <a:pt x="19782" y="3247"/>
                  </a:lnTo>
                  <a:lnTo>
                    <a:pt x="19133" y="2664"/>
                  </a:lnTo>
                  <a:lnTo>
                    <a:pt x="18458" y="2152"/>
                  </a:lnTo>
                  <a:lnTo>
                    <a:pt x="17705" y="1694"/>
                  </a:lnTo>
                  <a:lnTo>
                    <a:pt x="16849" y="1252"/>
                  </a:lnTo>
                  <a:lnTo>
                    <a:pt x="16407" y="1076"/>
                  </a:lnTo>
                  <a:lnTo>
                    <a:pt x="15940" y="900"/>
                  </a:lnTo>
                  <a:lnTo>
                    <a:pt x="15499" y="741"/>
                  </a:lnTo>
                  <a:lnTo>
                    <a:pt x="15057" y="600"/>
                  </a:lnTo>
                  <a:lnTo>
                    <a:pt x="14564" y="458"/>
                  </a:lnTo>
                  <a:lnTo>
                    <a:pt x="14045" y="335"/>
                  </a:lnTo>
                  <a:lnTo>
                    <a:pt x="13500" y="229"/>
                  </a:lnTo>
                  <a:lnTo>
                    <a:pt x="13006" y="158"/>
                  </a:lnTo>
                  <a:lnTo>
                    <a:pt x="12461" y="88"/>
                  </a:lnTo>
                  <a:lnTo>
                    <a:pt x="11968" y="52"/>
                  </a:lnTo>
                  <a:lnTo>
                    <a:pt x="11423" y="17"/>
                  </a:lnTo>
                  <a:lnTo>
                    <a:pt x="10825" y="17"/>
                  </a:lnTo>
                  <a:lnTo>
                    <a:pt x="10254" y="17"/>
                  </a:lnTo>
                  <a:lnTo>
                    <a:pt x="9709" y="52"/>
                  </a:lnTo>
                  <a:lnTo>
                    <a:pt x="9216" y="88"/>
                  </a:lnTo>
                  <a:lnTo>
                    <a:pt x="8671" y="158"/>
                  </a:lnTo>
                  <a:lnTo>
                    <a:pt x="8177" y="229"/>
                  </a:lnTo>
                  <a:lnTo>
                    <a:pt x="7632" y="335"/>
                  </a:lnTo>
                  <a:lnTo>
                    <a:pt x="7113" y="458"/>
                  </a:lnTo>
                  <a:lnTo>
                    <a:pt x="6620" y="600"/>
                  </a:lnTo>
                  <a:lnTo>
                    <a:pt x="6178" y="741"/>
                  </a:lnTo>
                  <a:lnTo>
                    <a:pt x="5737" y="900"/>
                  </a:lnTo>
                  <a:lnTo>
                    <a:pt x="5270" y="1076"/>
                  </a:lnTo>
                  <a:lnTo>
                    <a:pt x="4828" y="1252"/>
                  </a:lnTo>
                  <a:lnTo>
                    <a:pt x="3972" y="1694"/>
                  </a:lnTo>
                  <a:lnTo>
                    <a:pt x="3219" y="2152"/>
                  </a:lnTo>
                  <a:lnTo>
                    <a:pt x="2544" y="2664"/>
                  </a:lnTo>
                  <a:lnTo>
                    <a:pt x="1895" y="3247"/>
                  </a:lnTo>
                  <a:lnTo>
                    <a:pt x="1635" y="3547"/>
                  </a:lnTo>
                  <a:lnTo>
                    <a:pt x="1375" y="3847"/>
                  </a:lnTo>
                  <a:lnTo>
                    <a:pt x="1142" y="4164"/>
                  </a:lnTo>
                  <a:lnTo>
                    <a:pt x="934" y="4464"/>
                  </a:lnTo>
                  <a:lnTo>
                    <a:pt x="726" y="4800"/>
                  </a:lnTo>
                  <a:lnTo>
                    <a:pt x="545" y="5135"/>
                  </a:lnTo>
                  <a:lnTo>
                    <a:pt x="389" y="5523"/>
                  </a:lnTo>
                  <a:lnTo>
                    <a:pt x="285" y="5858"/>
                  </a:lnTo>
                  <a:lnTo>
                    <a:pt x="181" y="6229"/>
                  </a:lnTo>
                  <a:lnTo>
                    <a:pt x="129" y="6564"/>
                  </a:lnTo>
                  <a:lnTo>
                    <a:pt x="77" y="6935"/>
                  </a:lnTo>
                  <a:lnTo>
                    <a:pt x="77" y="7341"/>
                  </a:lnTo>
                  <a:lnTo>
                    <a:pt x="77" y="7782"/>
                  </a:lnTo>
                  <a:lnTo>
                    <a:pt x="129" y="8223"/>
                  </a:lnTo>
                  <a:lnTo>
                    <a:pt x="233" y="8664"/>
                  </a:lnTo>
                  <a:lnTo>
                    <a:pt x="389" y="9035"/>
                  </a:lnTo>
                  <a:lnTo>
                    <a:pt x="545" y="9441"/>
                  </a:lnTo>
                  <a:lnTo>
                    <a:pt x="726" y="9794"/>
                  </a:lnTo>
                  <a:lnTo>
                    <a:pt x="934" y="10164"/>
                  </a:lnTo>
                  <a:lnTo>
                    <a:pt x="1194" y="10464"/>
                  </a:lnTo>
                  <a:lnTo>
                    <a:pt x="1739" y="11099"/>
                  </a:lnTo>
                  <a:lnTo>
                    <a:pt x="2336" y="11647"/>
                  </a:lnTo>
                  <a:lnTo>
                    <a:pt x="2933" y="12194"/>
                  </a:lnTo>
                  <a:lnTo>
                    <a:pt x="3634" y="12670"/>
                  </a:lnTo>
                  <a:lnTo>
                    <a:pt x="4932" y="13552"/>
                  </a:lnTo>
                  <a:lnTo>
                    <a:pt x="6075" y="14329"/>
                  </a:lnTo>
                  <a:lnTo>
                    <a:pt x="6516" y="14735"/>
                  </a:lnTo>
                  <a:lnTo>
                    <a:pt x="6879" y="15141"/>
                  </a:lnTo>
                  <a:lnTo>
                    <a:pt x="6983" y="15352"/>
                  </a:lnTo>
                  <a:lnTo>
                    <a:pt x="7061" y="15547"/>
                  </a:lnTo>
                  <a:lnTo>
                    <a:pt x="7165" y="15758"/>
                  </a:lnTo>
                  <a:lnTo>
                    <a:pt x="7165" y="15952"/>
                  </a:lnTo>
                  <a:lnTo>
                    <a:pt x="7165" y="16464"/>
                  </a:lnTo>
                  <a:lnTo>
                    <a:pt x="7165" y="16976"/>
                  </a:lnTo>
                  <a:lnTo>
                    <a:pt x="7165" y="17505"/>
                  </a:lnTo>
                  <a:lnTo>
                    <a:pt x="7165" y="18052"/>
                  </a:lnTo>
                  <a:lnTo>
                    <a:pt x="7165" y="18529"/>
                  </a:lnTo>
                  <a:lnTo>
                    <a:pt x="7165" y="18900"/>
                  </a:lnTo>
                  <a:lnTo>
                    <a:pt x="7165" y="19147"/>
                  </a:lnTo>
                  <a:lnTo>
                    <a:pt x="7165" y="19235"/>
                  </a:lnTo>
                  <a:lnTo>
                    <a:pt x="7165" y="19482"/>
                  </a:lnTo>
                  <a:lnTo>
                    <a:pt x="7217" y="19747"/>
                  </a:lnTo>
                  <a:lnTo>
                    <a:pt x="7321" y="19994"/>
                  </a:lnTo>
                  <a:lnTo>
                    <a:pt x="7476" y="20223"/>
                  </a:lnTo>
                  <a:lnTo>
                    <a:pt x="7632" y="20435"/>
                  </a:lnTo>
                  <a:lnTo>
                    <a:pt x="7814" y="20629"/>
                  </a:lnTo>
                  <a:lnTo>
                    <a:pt x="8022" y="20841"/>
                  </a:lnTo>
                  <a:lnTo>
                    <a:pt x="8281" y="21000"/>
                  </a:lnTo>
                  <a:lnTo>
                    <a:pt x="8515" y="21176"/>
                  </a:lnTo>
                  <a:lnTo>
                    <a:pt x="8775" y="21317"/>
                  </a:lnTo>
                  <a:lnTo>
                    <a:pt x="9060" y="21441"/>
                  </a:lnTo>
                  <a:lnTo>
                    <a:pt x="9424" y="21547"/>
                  </a:lnTo>
                  <a:lnTo>
                    <a:pt x="9761" y="21617"/>
                  </a:lnTo>
                  <a:lnTo>
                    <a:pt x="10125" y="21688"/>
                  </a:lnTo>
                  <a:lnTo>
                    <a:pt x="10462" y="21723"/>
                  </a:lnTo>
                  <a:lnTo>
                    <a:pt x="10825" y="21723"/>
                  </a:lnTo>
                  <a:close/>
                </a:path>
                <a:path w="21600" h="21600" extrusionOk="0">
                  <a:moveTo>
                    <a:pt x="9242" y="14417"/>
                  </a:moveTo>
                  <a:lnTo>
                    <a:pt x="8541" y="12035"/>
                  </a:lnTo>
                  <a:lnTo>
                    <a:pt x="7295" y="10129"/>
                  </a:lnTo>
                  <a:lnTo>
                    <a:pt x="6905" y="9652"/>
                  </a:lnTo>
                  <a:lnTo>
                    <a:pt x="8541" y="10182"/>
                  </a:lnTo>
                  <a:lnTo>
                    <a:pt x="9787" y="9547"/>
                  </a:lnTo>
                  <a:lnTo>
                    <a:pt x="11189" y="10129"/>
                  </a:lnTo>
                  <a:lnTo>
                    <a:pt x="12279" y="9547"/>
                  </a:lnTo>
                  <a:lnTo>
                    <a:pt x="13370" y="10076"/>
                  </a:lnTo>
                  <a:lnTo>
                    <a:pt x="14850" y="9652"/>
                  </a:lnTo>
                  <a:lnTo>
                    <a:pt x="12902" y="12247"/>
                  </a:lnTo>
                  <a:lnTo>
                    <a:pt x="12357" y="14417"/>
                  </a:lnTo>
                  <a:moveTo>
                    <a:pt x="7191" y="15952"/>
                  </a:moveTo>
                  <a:lnTo>
                    <a:pt x="14512" y="15952"/>
                  </a:lnTo>
                  <a:lnTo>
                    <a:pt x="14512" y="17064"/>
                  </a:lnTo>
                  <a:lnTo>
                    <a:pt x="7191" y="17047"/>
                  </a:lnTo>
                  <a:lnTo>
                    <a:pt x="7191" y="18123"/>
                  </a:lnTo>
                  <a:lnTo>
                    <a:pt x="14512" y="18158"/>
                  </a:lnTo>
                  <a:lnTo>
                    <a:pt x="14538" y="19182"/>
                  </a:lnTo>
                  <a:lnTo>
                    <a:pt x="7217" y="19182"/>
                  </a:lnTo>
                </a:path>
              </a:pathLst>
            </a:custGeom>
            <a:solidFill>
              <a:srgbClr val="FFFF00"/>
            </a:solidFill>
            <a:ln w="63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81258" name="Text Box 21"/>
            <p:cNvSpPr txBox="1">
              <a:spLocks noChangeArrowheads="1"/>
            </p:cNvSpPr>
            <p:nvPr/>
          </p:nvSpPr>
          <p:spPr bwMode="auto">
            <a:xfrm>
              <a:off x="2160" y="1248"/>
              <a:ext cx="1296" cy="144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0066FF"/>
                  </a:solidFill>
                </a:rPr>
                <a:t>Above Average Ability Student with an Idea, Interest and Commitment </a:t>
              </a:r>
            </a:p>
            <a:p>
              <a:pPr algn="ctr"/>
              <a:r>
                <a:rPr lang="en-US" sz="1600" b="1">
                  <a:solidFill>
                    <a:srgbClr val="0066FF"/>
                  </a:solidFill>
                </a:rPr>
                <a:t>to Pursue </a:t>
              </a:r>
            </a:p>
            <a:p>
              <a:pPr algn="ctr"/>
              <a:r>
                <a:rPr lang="en-US" sz="1600" b="1">
                  <a:solidFill>
                    <a:srgbClr val="0066FF"/>
                  </a:solidFill>
                </a:rPr>
                <a:t>the </a:t>
              </a:r>
            </a:p>
            <a:p>
              <a:pPr algn="ctr"/>
              <a:r>
                <a:rPr lang="en-US" sz="1600" b="1">
                  <a:solidFill>
                    <a:srgbClr val="0066FF"/>
                  </a:solidFill>
                </a:rPr>
                <a:t>Idea/</a:t>
              </a:r>
            </a:p>
            <a:p>
              <a:pPr algn="ctr"/>
              <a:r>
                <a:rPr lang="en-US" sz="1600" b="1">
                  <a:solidFill>
                    <a:srgbClr val="0066FF"/>
                  </a:solidFill>
                </a:rPr>
                <a:t>Interest</a:t>
              </a:r>
            </a:p>
          </p:txBody>
        </p:sp>
      </p:grpSp>
      <p:sp>
        <p:nvSpPr>
          <p:cNvPr id="181255" name="Text Box 22"/>
          <p:cNvSpPr txBox="1">
            <a:spLocks noChangeArrowheads="1"/>
          </p:cNvSpPr>
          <p:nvPr/>
        </p:nvSpPr>
        <p:spPr bwMode="auto">
          <a:xfrm>
            <a:off x="8502650" y="609600"/>
            <a:ext cx="641350" cy="54102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000" b="1">
                <a:solidFill>
                  <a:srgbClr val="000066"/>
                </a:solidFill>
                <a:latin typeface="Times New Roman" charset="0"/>
              </a:rPr>
              <a:t>TARGETING ON TYPE III</a:t>
            </a:r>
          </a:p>
        </p:txBody>
      </p:sp>
      <p:sp>
        <p:nvSpPr>
          <p:cNvPr id="64538" name="Text Box 26"/>
          <p:cNvSpPr txBox="1">
            <a:spLocks noChangeArrowheads="1"/>
          </p:cNvSpPr>
          <p:nvPr/>
        </p:nvSpPr>
        <p:spPr bwMode="auto">
          <a:xfrm>
            <a:off x="2133600" y="1676400"/>
            <a:ext cx="5040313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200">
                <a:latin typeface="Comic Sans MS" charset="0"/>
              </a:rPr>
              <a:t>A guide for</a:t>
            </a:r>
          </a:p>
          <a:p>
            <a:pPr algn="ctr"/>
            <a:r>
              <a:rPr lang="en-US" sz="7200">
                <a:latin typeface="Comic Sans MS" charset="0"/>
              </a:rPr>
              <a:t>Facilitating</a:t>
            </a:r>
          </a:p>
          <a:p>
            <a:pPr algn="ctr"/>
            <a:r>
              <a:rPr lang="en-US" sz="7200">
                <a:latin typeface="Comic Sans MS" charset="0"/>
              </a:rPr>
              <a:t>a Type III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4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663</Words>
  <Application>Microsoft Macintosh PowerPoint</Application>
  <PresentationFormat>On-screen Show (4:3)</PresentationFormat>
  <Paragraphs>157</Paragraphs>
  <Slides>27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Teaching Executive Functioning through Talent Development and Creative Productivity</vt:lpstr>
      <vt:lpstr>EF as the Conductor of the Brain’s Orchestra (i.e., EF as “g”)</vt:lpstr>
      <vt:lpstr>Information processing model</vt:lpstr>
      <vt:lpstr>Slide 4</vt:lpstr>
      <vt:lpstr>Some Tasks That Require EF</vt:lpstr>
      <vt:lpstr>Motivating Real-world Impacts</vt:lpstr>
      <vt:lpstr>Slide 7</vt:lpstr>
      <vt:lpstr>What makes a Type III qualitatively different from a typical school assignment?</vt:lpstr>
      <vt:lpstr>Slide 9</vt:lpstr>
      <vt:lpstr>Slide 10</vt:lpstr>
      <vt:lpstr>Instructional Products </vt:lpstr>
      <vt:lpstr>Jerusha Webster</vt:lpstr>
      <vt:lpstr>Debra’s self-regulation and EF issues </vt:lpstr>
      <vt:lpstr>Eight Grade Mock Trial Scenario</vt:lpstr>
      <vt:lpstr>Ben’s Self regulation and EF issues</vt:lpstr>
      <vt:lpstr>Mock Trial Competition</vt:lpstr>
      <vt:lpstr>Slide 17</vt:lpstr>
      <vt:lpstr>Inquiry / Project-based Learning Helping students create products…</vt:lpstr>
      <vt:lpstr>The Wizard Project MakerTM Step-by-Step Tool</vt:lpstr>
      <vt:lpstr>Slide 20</vt:lpstr>
      <vt:lpstr>Slide 21</vt:lpstr>
      <vt:lpstr>Motivating Real-world Impacts</vt:lpstr>
      <vt:lpstr>Slide 23</vt:lpstr>
      <vt:lpstr>Inquiry / Project-based Learning Helping students create products…</vt:lpstr>
      <vt:lpstr>The Wizard Project MakerTM Step-by-Step Tool</vt:lpstr>
      <vt:lpstr>Slide 26</vt:lpstr>
      <vt:lpstr>Edward Hallowel (2006)</vt:lpstr>
    </vt:vector>
  </TitlesOfParts>
  <Company>Bridges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Centered Model: Teaching Executive Functioning through Talent Development and Creative Productivity</dc:title>
  <dc:creator>Susan Baum</dc:creator>
  <cp:lastModifiedBy>Susan Baum</cp:lastModifiedBy>
  <cp:revision>11</cp:revision>
  <dcterms:created xsi:type="dcterms:W3CDTF">2011-06-21T23:44:22Z</dcterms:created>
  <dcterms:modified xsi:type="dcterms:W3CDTF">2011-06-21T23:57:39Z</dcterms:modified>
</cp:coreProperties>
</file>